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3"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22" d="100"/>
          <a:sy n="122" d="100"/>
        </p:scale>
        <p:origin x="65"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6/21/2018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6/21/2018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6/21/2018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6/21/2018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6/21/2018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0648" y="1573301"/>
            <a:ext cx="8361229" cy="2098226"/>
          </a:xfrm>
        </p:spPr>
        <p:txBody>
          <a:bodyPr/>
          <a:lstStyle/>
          <a:p>
            <a:r>
              <a:rPr lang="en-GB" b="1" dirty="0" smtClean="0">
                <a:solidFill>
                  <a:schemeClr val="tx1">
                    <a:lumMod val="75000"/>
                    <a:lumOff val="25000"/>
                  </a:schemeClr>
                </a:solidFill>
              </a:rPr>
              <a:t>Future Parking</a:t>
            </a:r>
            <a:endParaRPr lang="en-GB" b="1" dirty="0">
              <a:solidFill>
                <a:schemeClr val="tx1">
                  <a:lumMod val="75000"/>
                  <a:lumOff val="25000"/>
                </a:schemeClr>
              </a:solidFill>
            </a:endParaRPr>
          </a:p>
        </p:txBody>
      </p:sp>
      <p:sp>
        <p:nvSpPr>
          <p:cNvPr id="3" name="Subtitle 2"/>
          <p:cNvSpPr>
            <a:spLocks noGrp="1"/>
          </p:cNvSpPr>
          <p:nvPr>
            <p:ph type="subTitle" idx="1"/>
          </p:nvPr>
        </p:nvSpPr>
        <p:spPr>
          <a:xfrm>
            <a:off x="1808536" y="3464587"/>
            <a:ext cx="6831673" cy="1086237"/>
          </a:xfrm>
        </p:spPr>
        <p:txBody>
          <a:bodyPr/>
          <a:lstStyle/>
          <a:p>
            <a:r>
              <a:rPr lang="en-GB" dirty="0" smtClean="0"/>
              <a:t>The Futuristic Approach to Parking</a:t>
            </a:r>
            <a:endParaRPr lang="en-GB" dirty="0"/>
          </a:p>
        </p:txBody>
      </p:sp>
      <p:pic>
        <p:nvPicPr>
          <p:cNvPr id="4" name="Picture 3"/>
          <p:cNvPicPr>
            <a:picLocks noChangeAspect="1"/>
          </p:cNvPicPr>
          <p:nvPr/>
        </p:nvPicPr>
        <p:blipFill>
          <a:blip r:embed="rId2"/>
          <a:stretch>
            <a:fillRect/>
          </a:stretch>
        </p:blipFill>
        <p:spPr>
          <a:xfrm>
            <a:off x="2774145" y="5710562"/>
            <a:ext cx="816935" cy="829128"/>
          </a:xfrm>
          <a:prstGeom prst="rect">
            <a:avLst/>
          </a:prstGeom>
        </p:spPr>
      </p:pic>
      <p:pic>
        <p:nvPicPr>
          <p:cNvPr id="5" name="Picture 4"/>
          <p:cNvPicPr>
            <a:picLocks noChangeAspect="1"/>
          </p:cNvPicPr>
          <p:nvPr/>
        </p:nvPicPr>
        <p:blipFill>
          <a:blip r:embed="rId3"/>
          <a:stretch>
            <a:fillRect/>
          </a:stretch>
        </p:blipFill>
        <p:spPr>
          <a:xfrm>
            <a:off x="481494" y="5570342"/>
            <a:ext cx="2085013" cy="9693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926" y="305096"/>
            <a:ext cx="1715638" cy="1954930"/>
          </a:xfrm>
          <a:prstGeom prst="rect">
            <a:avLst/>
          </a:prstGeom>
        </p:spPr>
      </p:pic>
    </p:spTree>
    <p:extLst>
      <p:ext uri="{BB962C8B-B14F-4D97-AF65-F5344CB8AC3E}">
        <p14:creationId xmlns:p14="http://schemas.microsoft.com/office/powerpoint/2010/main" val="145345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75000"/>
                    <a:lumOff val="25000"/>
                  </a:schemeClr>
                </a:solidFill>
              </a:rPr>
              <a:t>Who are Future Parking and what do we offer?</a:t>
            </a:r>
            <a:endParaRPr lang="en-GB" dirty="0">
              <a:solidFill>
                <a:schemeClr val="tx1">
                  <a:lumMod val="75000"/>
                  <a:lumOff val="25000"/>
                </a:schemeClr>
              </a:solidFill>
            </a:endParaRPr>
          </a:p>
        </p:txBody>
      </p:sp>
      <p:sp>
        <p:nvSpPr>
          <p:cNvPr id="3" name="Content Placeholder 2"/>
          <p:cNvSpPr>
            <a:spLocks noGrp="1"/>
          </p:cNvSpPr>
          <p:nvPr>
            <p:ph idx="1"/>
          </p:nvPr>
        </p:nvSpPr>
        <p:spPr/>
        <p:txBody>
          <a:bodyPr/>
          <a:lstStyle/>
          <a:p>
            <a:pPr algn="ctr"/>
            <a:r>
              <a:rPr lang="en-GB" sz="1200" dirty="0" smtClean="0"/>
              <a:t>Future Parking was founded in 2018 by Joe Evans.</a:t>
            </a:r>
          </a:p>
          <a:p>
            <a:pPr algn="ctr"/>
            <a:r>
              <a:rPr lang="en-GB" sz="1200" dirty="0" smtClean="0"/>
              <a:t>Future Parking operate carparks around the United Kingdom, specialising in ANPR (Automatic Number Plate Recognition) technology. We pride ourselves on great customer service and fairness. We are members of the BPA approved operator scheme.</a:t>
            </a:r>
          </a:p>
          <a:p>
            <a:pPr algn="ctr"/>
            <a:r>
              <a:rPr lang="en-GB" sz="1200" dirty="0" smtClean="0"/>
              <a:t>We offer a full installation and management package to your specification. We look after all maintenance aspects of your car park; including white lining, signage, revenue collection. Our own manufactured Pay Stations are installed in numerous ANPR controlled car parks we manage across the UK.</a:t>
            </a:r>
          </a:p>
          <a:p>
            <a:pPr algn="ctr"/>
            <a:r>
              <a:rPr lang="en-GB" sz="1200" dirty="0" smtClean="0"/>
              <a:t>We provide a full cash collection service including counting and banking.</a:t>
            </a:r>
          </a:p>
          <a:p>
            <a:pPr algn="ctr"/>
            <a:r>
              <a:rPr lang="en-GB" sz="1200" dirty="0" smtClean="0"/>
              <a:t>We have our own service and maintenance engineers and carry all machine parts.</a:t>
            </a:r>
          </a:p>
          <a:p>
            <a:endParaRPr lang="en-GB" dirty="0"/>
          </a:p>
          <a:p>
            <a:endParaRPr lang="en-GB" dirty="0"/>
          </a:p>
        </p:txBody>
      </p:sp>
      <p:pic>
        <p:nvPicPr>
          <p:cNvPr id="4" name="Picture 3"/>
          <p:cNvPicPr>
            <a:picLocks noChangeAspect="1"/>
          </p:cNvPicPr>
          <p:nvPr/>
        </p:nvPicPr>
        <p:blipFill>
          <a:blip r:embed="rId2"/>
          <a:stretch>
            <a:fillRect/>
          </a:stretch>
        </p:blipFill>
        <p:spPr>
          <a:xfrm>
            <a:off x="11586882" y="6395780"/>
            <a:ext cx="488192" cy="354288"/>
          </a:xfrm>
          <a:prstGeom prst="rect">
            <a:avLst/>
          </a:prstGeom>
        </p:spPr>
      </p:pic>
    </p:spTree>
    <p:extLst>
      <p:ext uri="{BB962C8B-B14F-4D97-AF65-F5344CB8AC3E}">
        <p14:creationId xmlns:p14="http://schemas.microsoft.com/office/powerpoint/2010/main" val="684285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chemeClr val="tx1">
                    <a:lumMod val="75000"/>
                    <a:lumOff val="25000"/>
                  </a:schemeClr>
                </a:solidFill>
              </a:rPr>
              <a:t>Future Parking work in partnership with you:</a:t>
            </a:r>
            <a:endParaRPr lang="en-GB" sz="4000" dirty="0">
              <a:solidFill>
                <a:schemeClr val="tx1">
                  <a:lumMod val="75000"/>
                  <a:lumOff val="25000"/>
                </a:schemeClr>
              </a:solidFill>
            </a:endParaRPr>
          </a:p>
        </p:txBody>
      </p:sp>
      <p:pic>
        <p:nvPicPr>
          <p:cNvPr id="4" name="Content Placeholder 3"/>
          <p:cNvPicPr>
            <a:picLocks noGrp="1" noChangeAspect="1"/>
          </p:cNvPicPr>
          <p:nvPr>
            <p:ph idx="1"/>
          </p:nvPr>
        </p:nvPicPr>
        <p:blipFill>
          <a:blip r:embed="rId2"/>
          <a:stretch>
            <a:fillRect/>
          </a:stretch>
        </p:blipFill>
        <p:spPr>
          <a:xfrm>
            <a:off x="5978226" y="3555036"/>
            <a:ext cx="3615241" cy="2712955"/>
          </a:xfrm>
          <a:prstGeom prst="rect">
            <a:avLst/>
          </a:prstGeom>
        </p:spPr>
      </p:pic>
      <p:sp>
        <p:nvSpPr>
          <p:cNvPr id="5" name="Rectangle 4"/>
          <p:cNvSpPr/>
          <p:nvPr/>
        </p:nvSpPr>
        <p:spPr>
          <a:xfrm>
            <a:off x="1197684" y="1428750"/>
            <a:ext cx="10635727" cy="2031325"/>
          </a:xfrm>
          <a:prstGeom prst="rect">
            <a:avLst/>
          </a:prstGeom>
          <a:solidFill>
            <a:schemeClr val="bg1">
              <a:lumMod val="65000"/>
            </a:schemeClr>
          </a:solidFill>
        </p:spPr>
        <p:txBody>
          <a:bodyPr wrap="square">
            <a:spAutoFit/>
          </a:bodyPr>
          <a:lstStyle/>
          <a:p>
            <a:pPr marL="285750" indent="-285750">
              <a:buFont typeface="Arial" panose="020B0604020202020204" pitchFamily="34" charset="0"/>
              <a:buChar char="•"/>
            </a:pPr>
            <a:r>
              <a:rPr lang="en-US" dirty="0"/>
              <a:t>Covering </a:t>
            </a:r>
            <a:r>
              <a:rPr lang="en-US" dirty="0" smtClean="0"/>
              <a:t>various </a:t>
            </a:r>
            <a:r>
              <a:rPr lang="en-US" dirty="0"/>
              <a:t>sites nationwide across a variety of </a:t>
            </a:r>
            <a:r>
              <a:rPr lang="en-US" dirty="0" smtClean="0"/>
              <a:t>sectors </a:t>
            </a:r>
            <a:r>
              <a:rPr lang="en-US" dirty="0"/>
              <a:t>including </a:t>
            </a:r>
            <a:r>
              <a:rPr lang="en-US" dirty="0" smtClean="0"/>
              <a:t>pubs/restaurants and theme park/fun fairs.  </a:t>
            </a:r>
          </a:p>
          <a:p>
            <a:pPr marL="285750" indent="-285750">
              <a:buFont typeface="Arial" panose="020B0604020202020204" pitchFamily="34" charset="0"/>
              <a:buChar char="•"/>
            </a:pPr>
            <a:r>
              <a:rPr lang="en-US" dirty="0" smtClean="0"/>
              <a:t>Full </a:t>
            </a:r>
            <a:r>
              <a:rPr lang="en-US" dirty="0"/>
              <a:t>UK nationwide coverage</a:t>
            </a:r>
          </a:p>
          <a:p>
            <a:pPr marL="285750" indent="-285750">
              <a:buFont typeface="Arial" panose="020B0604020202020204" pitchFamily="34" charset="0"/>
              <a:buChar char="•"/>
            </a:pPr>
            <a:r>
              <a:rPr lang="en-US" dirty="0"/>
              <a:t>Providing unique </a:t>
            </a:r>
            <a:r>
              <a:rPr lang="en-US" dirty="0" smtClean="0"/>
              <a:t>Future Parking solutions and strategy's </a:t>
            </a:r>
            <a:r>
              <a:rPr lang="en-US" dirty="0"/>
              <a:t>on a site-by-site basis</a:t>
            </a:r>
          </a:p>
          <a:p>
            <a:pPr marL="285750" indent="-285750">
              <a:buFont typeface="Arial" panose="020B0604020202020204" pitchFamily="34" charset="0"/>
              <a:buChar char="•"/>
            </a:pPr>
            <a:r>
              <a:rPr lang="en-US" dirty="0"/>
              <a:t>Revenue generation</a:t>
            </a:r>
          </a:p>
          <a:p>
            <a:pPr marL="285750" indent="-285750">
              <a:buFont typeface="Arial" panose="020B0604020202020204" pitchFamily="34" charset="0"/>
              <a:buChar char="•"/>
            </a:pPr>
            <a:r>
              <a:rPr lang="en-US" dirty="0"/>
              <a:t>Customer focused</a:t>
            </a:r>
          </a:p>
          <a:p>
            <a:pPr marL="285750" indent="-285750">
              <a:buFont typeface="Arial" panose="020B0604020202020204" pitchFamily="34" charset="0"/>
              <a:buChar char="•"/>
            </a:pPr>
            <a:r>
              <a:rPr lang="en-US" dirty="0"/>
              <a:t>Bespoke car parking equipment manufactured </a:t>
            </a:r>
            <a:r>
              <a:rPr lang="en-US" dirty="0" smtClean="0"/>
              <a:t>in </a:t>
            </a:r>
            <a:r>
              <a:rPr lang="en-US" dirty="0"/>
              <a:t>house</a:t>
            </a:r>
          </a:p>
        </p:txBody>
      </p:sp>
      <p:pic>
        <p:nvPicPr>
          <p:cNvPr id="7" name="Picture 6"/>
          <p:cNvPicPr>
            <a:picLocks noChangeAspect="1"/>
          </p:cNvPicPr>
          <p:nvPr/>
        </p:nvPicPr>
        <p:blipFill>
          <a:blip r:embed="rId3"/>
          <a:stretch>
            <a:fillRect/>
          </a:stretch>
        </p:blipFill>
        <p:spPr>
          <a:xfrm>
            <a:off x="11543290" y="6362953"/>
            <a:ext cx="487722" cy="353599"/>
          </a:xfrm>
          <a:prstGeom prst="rect">
            <a:avLst/>
          </a:prstGeom>
        </p:spPr>
      </p:pic>
    </p:spTree>
    <p:extLst>
      <p:ext uri="{BB962C8B-B14F-4D97-AF65-F5344CB8AC3E}">
        <p14:creationId xmlns:p14="http://schemas.microsoft.com/office/powerpoint/2010/main" val="1258127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42852"/>
          </a:xfrm>
        </p:spPr>
        <p:txBody>
          <a:bodyPr/>
          <a:lstStyle/>
          <a:p>
            <a:r>
              <a:rPr lang="en-GB" dirty="0" smtClean="0">
                <a:solidFill>
                  <a:schemeClr val="tx1">
                    <a:lumMod val="75000"/>
                    <a:lumOff val="25000"/>
                  </a:schemeClr>
                </a:solidFill>
              </a:rPr>
              <a:t>Method</a:t>
            </a:r>
            <a:endParaRPr lang="en-GB" dirty="0">
              <a:solidFill>
                <a:schemeClr val="tx1">
                  <a:lumMod val="75000"/>
                  <a:lumOff val="25000"/>
                </a:schemeClr>
              </a:solidFill>
            </a:endParaRPr>
          </a:p>
        </p:txBody>
      </p:sp>
      <p:sp>
        <p:nvSpPr>
          <p:cNvPr id="3" name="Content Placeholder 2"/>
          <p:cNvSpPr>
            <a:spLocks noGrp="1"/>
          </p:cNvSpPr>
          <p:nvPr>
            <p:ph idx="1"/>
          </p:nvPr>
        </p:nvSpPr>
        <p:spPr>
          <a:xfrm>
            <a:off x="1371600" y="1444203"/>
            <a:ext cx="9601200" cy="4423197"/>
          </a:xfrm>
        </p:spPr>
        <p:txBody>
          <a:bodyPr>
            <a:normAutofit/>
          </a:bodyPr>
          <a:lstStyle/>
          <a:p>
            <a:pPr marL="0" indent="0">
              <a:buNone/>
            </a:pPr>
            <a:r>
              <a:rPr lang="en-US" sz="1400" dirty="0" smtClean="0"/>
              <a:t>1. On </a:t>
            </a:r>
            <a:r>
              <a:rPr lang="en-US" sz="1400" dirty="0"/>
              <a:t>entry to the site, the vehicles registration mark is captured by the ANPR camera and sent to iView and the pay </a:t>
            </a:r>
            <a:r>
              <a:rPr lang="en-US" sz="1400" dirty="0" smtClean="0"/>
              <a:t>stations. </a:t>
            </a:r>
          </a:p>
          <a:p>
            <a:pPr marL="0" indent="0">
              <a:buNone/>
            </a:pPr>
            <a:r>
              <a:rPr lang="en-US" sz="1400" dirty="0" smtClean="0"/>
              <a:t>2</a:t>
            </a:r>
            <a:r>
              <a:rPr lang="en-US" sz="1400" dirty="0"/>
              <a:t>. Car park users using the car park pay on departure by visiting the machine and entering their registration number.  </a:t>
            </a:r>
            <a:endParaRPr lang="en-US" sz="1400" dirty="0" smtClean="0"/>
          </a:p>
          <a:p>
            <a:pPr marL="0" indent="0">
              <a:buNone/>
            </a:pPr>
            <a:r>
              <a:rPr lang="en-US" sz="1400" dirty="0" smtClean="0"/>
              <a:t>3</a:t>
            </a:r>
            <a:r>
              <a:rPr lang="en-US" sz="1400" dirty="0"/>
              <a:t>. The pay station will tell them their length of stay and the </a:t>
            </a:r>
            <a:r>
              <a:rPr lang="en-US" sz="1400" dirty="0" smtClean="0"/>
              <a:t>fee. </a:t>
            </a:r>
          </a:p>
          <a:p>
            <a:pPr marL="0" indent="0">
              <a:buNone/>
            </a:pPr>
            <a:r>
              <a:rPr lang="en-US" sz="1400" dirty="0" smtClean="0"/>
              <a:t>4</a:t>
            </a:r>
            <a:r>
              <a:rPr lang="en-US" sz="1400" dirty="0"/>
              <a:t>. The customer makes payment by cash or card.  </a:t>
            </a:r>
            <a:endParaRPr lang="en-US" sz="1400" dirty="0" smtClean="0"/>
          </a:p>
          <a:p>
            <a:pPr marL="0" indent="0">
              <a:buNone/>
            </a:pPr>
            <a:r>
              <a:rPr lang="en-US" sz="1400" dirty="0" smtClean="0"/>
              <a:t>5</a:t>
            </a:r>
            <a:r>
              <a:rPr lang="en-US" sz="1400" dirty="0"/>
              <a:t>. The customer returns to their car and leaves the car park.  On exiting the site, the vehicles registration mark is </a:t>
            </a:r>
            <a:r>
              <a:rPr lang="en-US" sz="1400" dirty="0" smtClean="0"/>
              <a:t>captured </a:t>
            </a:r>
            <a:r>
              <a:rPr lang="en-US" sz="1400" dirty="0"/>
              <a:t>by the ANPR camera and sent to </a:t>
            </a:r>
            <a:r>
              <a:rPr lang="en-US" sz="1400" dirty="0" smtClean="0"/>
              <a:t>iView.</a:t>
            </a:r>
          </a:p>
          <a:p>
            <a:pPr marL="0" indent="0">
              <a:buNone/>
            </a:pPr>
            <a:r>
              <a:rPr lang="en-US" sz="1400" dirty="0"/>
              <a:t>Drivers enters car park and vehicle is recorded via ANPR </a:t>
            </a:r>
            <a:r>
              <a:rPr lang="en-US" sz="1400" dirty="0" smtClean="0"/>
              <a:t>camera.</a:t>
            </a:r>
            <a:endParaRPr lang="en-US" sz="1400"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0871" b="8083"/>
          <a:stretch/>
        </p:blipFill>
        <p:spPr>
          <a:xfrm>
            <a:off x="4984283" y="3818964"/>
            <a:ext cx="5643780" cy="2572872"/>
          </a:xfrm>
          <a:prstGeom prst="rect">
            <a:avLst/>
          </a:prstGeom>
        </p:spPr>
      </p:pic>
      <p:pic>
        <p:nvPicPr>
          <p:cNvPr id="4" name="Picture 3"/>
          <p:cNvPicPr>
            <a:picLocks noChangeAspect="1"/>
          </p:cNvPicPr>
          <p:nvPr/>
        </p:nvPicPr>
        <p:blipFill>
          <a:blip r:embed="rId3"/>
          <a:stretch>
            <a:fillRect/>
          </a:stretch>
        </p:blipFill>
        <p:spPr>
          <a:xfrm>
            <a:off x="11549209" y="6391836"/>
            <a:ext cx="487722" cy="353599"/>
          </a:xfrm>
          <a:prstGeom prst="rect">
            <a:avLst/>
          </a:prstGeom>
        </p:spPr>
      </p:pic>
    </p:spTree>
    <p:extLst>
      <p:ext uri="{BB962C8B-B14F-4D97-AF65-F5344CB8AC3E}">
        <p14:creationId xmlns:p14="http://schemas.microsoft.com/office/powerpoint/2010/main" val="2692937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75000"/>
                    <a:lumOff val="25000"/>
                  </a:schemeClr>
                </a:solidFill>
              </a:rPr>
              <a:t>ANPR </a:t>
            </a:r>
            <a:endParaRPr lang="en-GB" dirty="0">
              <a:solidFill>
                <a:schemeClr val="tx1">
                  <a:lumMod val="75000"/>
                  <a:lumOff val="25000"/>
                </a:schemeClr>
              </a:solidFill>
            </a:endParaRPr>
          </a:p>
        </p:txBody>
      </p:sp>
      <p:sp>
        <p:nvSpPr>
          <p:cNvPr id="4" name="TextBox 3"/>
          <p:cNvSpPr txBox="1"/>
          <p:nvPr/>
        </p:nvSpPr>
        <p:spPr>
          <a:xfrm>
            <a:off x="1045115" y="2866090"/>
            <a:ext cx="3832412" cy="2031325"/>
          </a:xfrm>
          <a:prstGeom prst="rect">
            <a:avLst/>
          </a:prstGeom>
          <a:noFill/>
        </p:spPr>
        <p:txBody>
          <a:bodyPr wrap="square" rtlCol="0">
            <a:spAutoFit/>
          </a:bodyPr>
          <a:lstStyle/>
          <a:p>
            <a:r>
              <a:rPr lang="en-US" dirty="0"/>
              <a:t>Advantages - 24/7 revenue collection - Increased security - Pay on exit – the customer only pays for the duration of time they used the car park</a:t>
            </a:r>
            <a:r>
              <a:rPr lang="en-US" dirty="0" smtClean="0"/>
              <a:t>.</a:t>
            </a:r>
          </a:p>
          <a:p>
            <a:r>
              <a:rPr lang="en-US" dirty="0" smtClean="0"/>
              <a:t>- Entry </a:t>
            </a:r>
            <a:r>
              <a:rPr lang="en-US" dirty="0"/>
              <a:t>and exit data is validated by iView and PCN’s are automatically sent to non paying users </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636" y="1890705"/>
            <a:ext cx="1705151" cy="561989"/>
          </a:xfrm>
          <a:prstGeom prst="rect">
            <a:avLst/>
          </a:prstGeom>
        </p:spPr>
      </p:pic>
      <p:cxnSp>
        <p:nvCxnSpPr>
          <p:cNvPr id="9" name="Straight Arrow Connector 8"/>
          <p:cNvCxnSpPr/>
          <p:nvPr/>
        </p:nvCxnSpPr>
        <p:spPr>
          <a:xfrm>
            <a:off x="6212541" y="2171699"/>
            <a:ext cx="144331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98634" y="636494"/>
            <a:ext cx="1764858" cy="1446550"/>
          </a:xfrm>
          <a:prstGeom prst="rect">
            <a:avLst/>
          </a:prstGeom>
          <a:noFill/>
        </p:spPr>
        <p:txBody>
          <a:bodyPr wrap="square" rtlCol="0">
            <a:spAutoFit/>
          </a:bodyPr>
          <a:lstStyle/>
          <a:p>
            <a:r>
              <a:rPr lang="en-US" sz="1400" dirty="0"/>
              <a:t>Customer enters the car park – ANPR camera reads number plate and sends to back office</a:t>
            </a:r>
          </a:p>
          <a:p>
            <a:endParaRPr lang="en-GB" dirty="0"/>
          </a:p>
        </p:txBody>
      </p:sp>
      <p:sp>
        <p:nvSpPr>
          <p:cNvPr id="12" name="Arc 11"/>
          <p:cNvSpPr/>
          <p:nvPr/>
        </p:nvSpPr>
        <p:spPr>
          <a:xfrm>
            <a:off x="6212541" y="2171699"/>
            <a:ext cx="3178248" cy="1547527"/>
          </a:xfrm>
          <a:prstGeom prst="arc">
            <a:avLst>
              <a:gd name="adj1" fmla="val 16200000"/>
              <a:gd name="adj2" fmla="val 524573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rot="1491737">
            <a:off x="8628527" y="1668830"/>
            <a:ext cx="1120589" cy="738664"/>
          </a:xfrm>
          <a:prstGeom prst="rect">
            <a:avLst/>
          </a:prstGeom>
          <a:noFill/>
        </p:spPr>
        <p:txBody>
          <a:bodyPr wrap="square" rtlCol="0">
            <a:spAutoFit/>
          </a:bodyPr>
          <a:lstStyle/>
          <a:p>
            <a:r>
              <a:rPr lang="en-GB" sz="1400" dirty="0"/>
              <a:t>Customer goes about business</a:t>
            </a:r>
          </a:p>
        </p:txBody>
      </p:sp>
      <p:sp>
        <p:nvSpPr>
          <p:cNvPr id="15" name="TextBox 14"/>
          <p:cNvSpPr txBox="1"/>
          <p:nvPr/>
        </p:nvSpPr>
        <p:spPr>
          <a:xfrm rot="21018316">
            <a:off x="8213910" y="3714744"/>
            <a:ext cx="1649505" cy="1661993"/>
          </a:xfrm>
          <a:prstGeom prst="rect">
            <a:avLst/>
          </a:prstGeom>
          <a:noFill/>
        </p:spPr>
        <p:txBody>
          <a:bodyPr wrap="square" rtlCol="0">
            <a:spAutoFit/>
          </a:bodyPr>
          <a:lstStyle/>
          <a:p>
            <a:r>
              <a:rPr lang="en-US" sz="1400" dirty="0"/>
              <a:t>Customer visits payment kiosk before exit and enters registration number – then makes payment</a:t>
            </a:r>
          </a:p>
          <a:p>
            <a:endParaRPr lang="en-GB" dirty="0"/>
          </a:p>
        </p:txBody>
      </p:sp>
      <p:cxnSp>
        <p:nvCxnSpPr>
          <p:cNvPr id="19" name="Straight Arrow Connector 18"/>
          <p:cNvCxnSpPr/>
          <p:nvPr/>
        </p:nvCxnSpPr>
        <p:spPr>
          <a:xfrm flipH="1">
            <a:off x="6132787" y="3656472"/>
            <a:ext cx="159479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80847" y="3921532"/>
            <a:ext cx="1653989" cy="1877437"/>
          </a:xfrm>
          <a:prstGeom prst="rect">
            <a:avLst/>
          </a:prstGeom>
          <a:noFill/>
        </p:spPr>
        <p:txBody>
          <a:bodyPr wrap="square" rtlCol="0">
            <a:spAutoFit/>
          </a:bodyPr>
          <a:lstStyle/>
          <a:p>
            <a:r>
              <a:rPr lang="en-US" sz="1400" dirty="0"/>
              <a:t>Customer exits the car park.  The ANPR camera captures the number plate and sends to back office</a:t>
            </a:r>
          </a:p>
          <a:p>
            <a:endParaRPr lang="en-GB" dirty="0"/>
          </a:p>
        </p:txBody>
      </p:sp>
      <p:pic>
        <p:nvPicPr>
          <p:cNvPr id="3" name="Picture 2"/>
          <p:cNvPicPr>
            <a:picLocks noChangeAspect="1"/>
          </p:cNvPicPr>
          <p:nvPr/>
        </p:nvPicPr>
        <p:blipFill>
          <a:blip r:embed="rId3"/>
          <a:stretch>
            <a:fillRect/>
          </a:stretch>
        </p:blipFill>
        <p:spPr>
          <a:xfrm>
            <a:off x="11502662" y="6288477"/>
            <a:ext cx="487722" cy="353599"/>
          </a:xfrm>
          <a:prstGeom prst="rect">
            <a:avLst/>
          </a:prstGeom>
        </p:spPr>
      </p:pic>
    </p:spTree>
    <p:extLst>
      <p:ext uri="{BB962C8B-B14F-4D97-AF65-F5344CB8AC3E}">
        <p14:creationId xmlns:p14="http://schemas.microsoft.com/office/powerpoint/2010/main" val="353625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07165" y="2450507"/>
            <a:ext cx="1713124" cy="1956986"/>
          </a:xfrm>
          <a:prstGeom prst="rect">
            <a:avLst/>
          </a:prstGeom>
        </p:spPr>
      </p:pic>
      <p:sp>
        <p:nvSpPr>
          <p:cNvPr id="5" name="TextBox 4"/>
          <p:cNvSpPr txBox="1"/>
          <p:nvPr/>
        </p:nvSpPr>
        <p:spPr>
          <a:xfrm>
            <a:off x="1731981" y="1337015"/>
            <a:ext cx="3238052" cy="1754326"/>
          </a:xfrm>
          <a:prstGeom prst="rect">
            <a:avLst/>
          </a:prstGeom>
          <a:noFill/>
        </p:spPr>
        <p:txBody>
          <a:bodyPr wrap="square" rtlCol="0">
            <a:spAutoFit/>
          </a:bodyPr>
          <a:lstStyle/>
          <a:p>
            <a:r>
              <a:rPr lang="en-US" b="1" dirty="0"/>
              <a:t>Car park management </a:t>
            </a:r>
            <a:r>
              <a:rPr lang="en-US" b="1" dirty="0" smtClean="0"/>
              <a:t> </a:t>
            </a:r>
          </a:p>
          <a:p>
            <a:pPr marL="285750" indent="-285750">
              <a:buFont typeface="Arial" panose="020B0604020202020204" pitchFamily="34" charset="0"/>
              <a:buChar char="•"/>
            </a:pPr>
            <a:r>
              <a:rPr lang="en-US" dirty="0" smtClean="0"/>
              <a:t>ANPR  </a:t>
            </a:r>
            <a:endParaRPr lang="en-US" dirty="0"/>
          </a:p>
          <a:p>
            <a:pPr marL="285750" indent="-285750">
              <a:buFont typeface="Arial" panose="020B0604020202020204" pitchFamily="34" charset="0"/>
              <a:buChar char="•"/>
            </a:pPr>
            <a:r>
              <a:rPr lang="en-US" dirty="0" smtClean="0"/>
              <a:t>Permit only</a:t>
            </a:r>
            <a:endParaRPr lang="en-US" dirty="0"/>
          </a:p>
          <a:p>
            <a:pPr marL="285750" indent="-285750">
              <a:buFont typeface="Arial" panose="020B0604020202020204" pitchFamily="34" charset="0"/>
              <a:buChar char="•"/>
            </a:pPr>
            <a:r>
              <a:rPr lang="en-US" dirty="0" smtClean="0"/>
              <a:t>24 hour online patrolling</a:t>
            </a:r>
            <a:endParaRPr lang="en-US" dirty="0"/>
          </a:p>
          <a:p>
            <a:pPr marL="285750" indent="-285750">
              <a:buFont typeface="Arial" panose="020B0604020202020204" pitchFamily="34" charset="0"/>
              <a:buChar char="•"/>
            </a:pPr>
            <a:r>
              <a:rPr lang="en-US" dirty="0" smtClean="0"/>
              <a:t>Pay </a:t>
            </a:r>
            <a:r>
              <a:rPr lang="en-US" dirty="0"/>
              <a:t>by Phone </a:t>
            </a:r>
          </a:p>
          <a:p>
            <a:pPr marL="285750" indent="-285750">
              <a:buFont typeface="Arial" panose="020B0604020202020204" pitchFamily="34" charset="0"/>
              <a:buChar char="•"/>
            </a:pPr>
            <a:r>
              <a:rPr lang="en-US" dirty="0" smtClean="0"/>
              <a:t>Special </a:t>
            </a:r>
            <a:r>
              <a:rPr lang="en-US" dirty="0"/>
              <a:t>Event Parking</a:t>
            </a:r>
          </a:p>
        </p:txBody>
      </p:sp>
      <p:sp>
        <p:nvSpPr>
          <p:cNvPr id="6" name="TextBox 5"/>
          <p:cNvSpPr txBox="1"/>
          <p:nvPr/>
        </p:nvSpPr>
        <p:spPr>
          <a:xfrm>
            <a:off x="1247887" y="355002"/>
            <a:ext cx="4206240" cy="1015663"/>
          </a:xfrm>
          <a:prstGeom prst="rect">
            <a:avLst/>
          </a:prstGeom>
          <a:noFill/>
        </p:spPr>
        <p:txBody>
          <a:bodyPr wrap="square" rtlCol="0">
            <a:spAutoFit/>
          </a:bodyPr>
          <a:lstStyle/>
          <a:p>
            <a:r>
              <a:rPr lang="en-GB" sz="6000" b="1" dirty="0" smtClean="0"/>
              <a:t>Our Service</a:t>
            </a:r>
            <a:endParaRPr lang="en-GB" sz="6000" b="1" dirty="0"/>
          </a:p>
        </p:txBody>
      </p:sp>
      <p:sp>
        <p:nvSpPr>
          <p:cNvPr id="7" name="TextBox 6"/>
          <p:cNvSpPr txBox="1"/>
          <p:nvPr/>
        </p:nvSpPr>
        <p:spPr>
          <a:xfrm>
            <a:off x="8261871" y="1108867"/>
            <a:ext cx="3431689" cy="1754326"/>
          </a:xfrm>
          <a:prstGeom prst="rect">
            <a:avLst/>
          </a:prstGeom>
          <a:noFill/>
        </p:spPr>
        <p:txBody>
          <a:bodyPr wrap="square" rtlCol="0">
            <a:spAutoFit/>
          </a:bodyPr>
          <a:lstStyle/>
          <a:p>
            <a:r>
              <a:rPr lang="en-US" b="1" dirty="0"/>
              <a:t>Equipment sales </a:t>
            </a:r>
          </a:p>
          <a:p>
            <a:pPr marL="285750" indent="-285750">
              <a:buFont typeface="Arial" panose="020B0604020202020204" pitchFamily="34" charset="0"/>
              <a:buChar char="•"/>
            </a:pPr>
            <a:r>
              <a:rPr lang="en-US" dirty="0" smtClean="0"/>
              <a:t>Pay </a:t>
            </a:r>
            <a:r>
              <a:rPr lang="en-US" dirty="0"/>
              <a:t>and display machines </a:t>
            </a:r>
          </a:p>
          <a:p>
            <a:pPr marL="285750" indent="-285750">
              <a:buFont typeface="Arial" panose="020B0604020202020204" pitchFamily="34" charset="0"/>
              <a:buChar char="•"/>
            </a:pPr>
            <a:r>
              <a:rPr lang="en-US" dirty="0" smtClean="0"/>
              <a:t>ANPR </a:t>
            </a:r>
            <a:r>
              <a:rPr lang="en-US" dirty="0"/>
              <a:t>kiosks </a:t>
            </a:r>
          </a:p>
          <a:p>
            <a:pPr marL="285750" indent="-285750">
              <a:buFont typeface="Arial" panose="020B0604020202020204" pitchFamily="34" charset="0"/>
              <a:buChar char="•"/>
            </a:pPr>
            <a:r>
              <a:rPr lang="en-US" dirty="0" smtClean="0"/>
              <a:t>Machine </a:t>
            </a:r>
            <a:r>
              <a:rPr lang="en-US" dirty="0"/>
              <a:t>parts and </a:t>
            </a:r>
            <a:r>
              <a:rPr lang="en-US" dirty="0" smtClean="0"/>
              <a:t>consumables</a:t>
            </a:r>
          </a:p>
          <a:p>
            <a:pPr marL="285750" indent="-285750">
              <a:buFont typeface="Arial" panose="020B0604020202020204" pitchFamily="34" charset="0"/>
              <a:buChar char="•"/>
            </a:pPr>
            <a:r>
              <a:rPr lang="en-US" dirty="0" smtClean="0"/>
              <a:t>Barcode </a:t>
            </a:r>
            <a:r>
              <a:rPr lang="en-US" dirty="0"/>
              <a:t>scanner</a:t>
            </a:r>
          </a:p>
        </p:txBody>
      </p:sp>
      <p:sp>
        <p:nvSpPr>
          <p:cNvPr id="8" name="TextBox 7"/>
          <p:cNvSpPr txBox="1"/>
          <p:nvPr/>
        </p:nvSpPr>
        <p:spPr>
          <a:xfrm>
            <a:off x="5550945" y="728384"/>
            <a:ext cx="2614108" cy="923330"/>
          </a:xfrm>
          <a:prstGeom prst="rect">
            <a:avLst/>
          </a:prstGeom>
          <a:noFill/>
        </p:spPr>
        <p:txBody>
          <a:bodyPr wrap="square" rtlCol="0">
            <a:spAutoFit/>
          </a:bodyPr>
          <a:lstStyle/>
          <a:p>
            <a:r>
              <a:rPr lang="en-US" b="1" dirty="0"/>
              <a:t>Installation</a:t>
            </a:r>
            <a:r>
              <a:rPr lang="en-US" dirty="0"/>
              <a:t> </a:t>
            </a:r>
          </a:p>
          <a:p>
            <a:pPr marL="285750" indent="-285750">
              <a:buFont typeface="Arial" panose="020B0604020202020204" pitchFamily="34" charset="0"/>
              <a:buChar char="•"/>
            </a:pPr>
            <a:r>
              <a:rPr lang="en-US" dirty="0" smtClean="0"/>
              <a:t>Free </a:t>
            </a:r>
            <a:r>
              <a:rPr lang="en-US" dirty="0"/>
              <a:t>Site survey </a:t>
            </a:r>
          </a:p>
          <a:p>
            <a:pPr marL="285750" indent="-285750">
              <a:buFont typeface="Arial" panose="020B0604020202020204" pitchFamily="34" charset="0"/>
              <a:buChar char="•"/>
            </a:pPr>
            <a:r>
              <a:rPr lang="en-US" dirty="0" smtClean="0"/>
              <a:t>Free </a:t>
            </a:r>
            <a:r>
              <a:rPr lang="en-US" dirty="0"/>
              <a:t>installation</a:t>
            </a:r>
            <a:endParaRPr lang="en-GB" dirty="0"/>
          </a:p>
        </p:txBody>
      </p:sp>
      <p:sp>
        <p:nvSpPr>
          <p:cNvPr id="9" name="TextBox 8"/>
          <p:cNvSpPr txBox="1"/>
          <p:nvPr/>
        </p:nvSpPr>
        <p:spPr>
          <a:xfrm>
            <a:off x="8261871" y="3137512"/>
            <a:ext cx="3765177" cy="1477328"/>
          </a:xfrm>
          <a:prstGeom prst="rect">
            <a:avLst/>
          </a:prstGeom>
          <a:noFill/>
        </p:spPr>
        <p:txBody>
          <a:bodyPr wrap="square" rtlCol="0">
            <a:spAutoFit/>
          </a:bodyPr>
          <a:lstStyle/>
          <a:p>
            <a:r>
              <a:rPr lang="en-US" b="1" dirty="0"/>
              <a:t>Customer service </a:t>
            </a:r>
          </a:p>
          <a:p>
            <a:pPr marL="285750" indent="-285750">
              <a:buFont typeface="Arial" panose="020B0604020202020204" pitchFamily="34" charset="0"/>
              <a:buChar char="•"/>
            </a:pPr>
            <a:r>
              <a:rPr lang="en-US" dirty="0" smtClean="0"/>
              <a:t>Fully </a:t>
            </a:r>
            <a:r>
              <a:rPr lang="en-US" dirty="0"/>
              <a:t>staffed office, 9-5 Monday to Sunday </a:t>
            </a:r>
          </a:p>
          <a:p>
            <a:pPr marL="285750" indent="-285750">
              <a:buFont typeface="Arial" panose="020B0604020202020204" pitchFamily="34" charset="0"/>
              <a:buChar char="•"/>
            </a:pPr>
            <a:r>
              <a:rPr lang="en-US" dirty="0" smtClean="0"/>
              <a:t>Appeals </a:t>
            </a:r>
            <a:r>
              <a:rPr lang="en-US" dirty="0"/>
              <a:t>(POPLA) </a:t>
            </a:r>
          </a:p>
          <a:p>
            <a:pPr marL="285750" indent="-285750">
              <a:buFont typeface="Arial" panose="020B0604020202020204" pitchFamily="34" charset="0"/>
              <a:buChar char="•"/>
            </a:pPr>
            <a:r>
              <a:rPr lang="en-US" dirty="0" smtClean="0"/>
              <a:t>Payments </a:t>
            </a:r>
            <a:r>
              <a:rPr lang="en-US" dirty="0"/>
              <a:t>and queries</a:t>
            </a:r>
          </a:p>
        </p:txBody>
      </p:sp>
      <p:sp>
        <p:nvSpPr>
          <p:cNvPr id="10" name="TextBox 9"/>
          <p:cNvSpPr txBox="1"/>
          <p:nvPr/>
        </p:nvSpPr>
        <p:spPr>
          <a:xfrm>
            <a:off x="7831566" y="5050525"/>
            <a:ext cx="3679115" cy="1200329"/>
          </a:xfrm>
          <a:prstGeom prst="rect">
            <a:avLst/>
          </a:prstGeom>
          <a:noFill/>
        </p:spPr>
        <p:txBody>
          <a:bodyPr wrap="square" rtlCol="0">
            <a:spAutoFit/>
          </a:bodyPr>
          <a:lstStyle/>
          <a:p>
            <a:r>
              <a:rPr lang="en-US" b="1" dirty="0"/>
              <a:t>Engineering / Maintenance </a:t>
            </a:r>
          </a:p>
          <a:p>
            <a:pPr marL="285750" indent="-285750">
              <a:buFont typeface="Arial" panose="020B0604020202020204" pitchFamily="34" charset="0"/>
              <a:buChar char="•"/>
            </a:pPr>
            <a:r>
              <a:rPr lang="en-US" dirty="0" smtClean="0"/>
              <a:t>7 </a:t>
            </a:r>
            <a:r>
              <a:rPr lang="en-US" dirty="0"/>
              <a:t>day a week response </a:t>
            </a:r>
          </a:p>
          <a:p>
            <a:pPr marL="285750" indent="-285750">
              <a:buFont typeface="Arial" panose="020B0604020202020204" pitchFamily="34" charset="0"/>
              <a:buChar char="•"/>
            </a:pPr>
            <a:r>
              <a:rPr lang="en-US" dirty="0" smtClean="0"/>
              <a:t>UK </a:t>
            </a:r>
            <a:r>
              <a:rPr lang="en-US" dirty="0"/>
              <a:t>wide coverage </a:t>
            </a:r>
          </a:p>
          <a:p>
            <a:pPr marL="285750" indent="-285750">
              <a:buFont typeface="Arial" panose="020B0604020202020204" pitchFamily="34" charset="0"/>
              <a:buChar char="•"/>
            </a:pPr>
            <a:r>
              <a:rPr lang="en-US" dirty="0" smtClean="0"/>
              <a:t>Engineers </a:t>
            </a:r>
            <a:r>
              <a:rPr lang="en-US" dirty="0"/>
              <a:t>carry most spares</a:t>
            </a:r>
          </a:p>
        </p:txBody>
      </p:sp>
      <p:sp>
        <p:nvSpPr>
          <p:cNvPr id="11" name="TextBox 10"/>
          <p:cNvSpPr txBox="1"/>
          <p:nvPr/>
        </p:nvSpPr>
        <p:spPr>
          <a:xfrm>
            <a:off x="4658062" y="4886017"/>
            <a:ext cx="3883510" cy="1754326"/>
          </a:xfrm>
          <a:prstGeom prst="rect">
            <a:avLst/>
          </a:prstGeom>
          <a:noFill/>
        </p:spPr>
        <p:txBody>
          <a:bodyPr wrap="square" rtlCol="0">
            <a:spAutoFit/>
          </a:bodyPr>
          <a:lstStyle/>
          <a:p>
            <a:r>
              <a:rPr lang="en-US" b="1" dirty="0"/>
              <a:t>Cash</a:t>
            </a:r>
            <a:r>
              <a:rPr lang="en-US" dirty="0"/>
              <a:t> </a:t>
            </a:r>
          </a:p>
          <a:p>
            <a:pPr marL="285750" indent="-285750">
              <a:buFont typeface="Arial" panose="020B0604020202020204" pitchFamily="34" charset="0"/>
              <a:buChar char="•"/>
            </a:pPr>
            <a:r>
              <a:rPr lang="en-US" dirty="0" smtClean="0"/>
              <a:t>Collection</a:t>
            </a:r>
          </a:p>
          <a:p>
            <a:pPr marL="285750" indent="-285750">
              <a:buFont typeface="Arial" panose="020B0604020202020204" pitchFamily="34" charset="0"/>
              <a:buChar char="•"/>
            </a:pPr>
            <a:r>
              <a:rPr lang="en-US" dirty="0" smtClean="0"/>
              <a:t>Counting </a:t>
            </a:r>
            <a:endParaRPr lang="en-US" dirty="0"/>
          </a:p>
          <a:p>
            <a:pPr marL="285750" indent="-285750">
              <a:buFont typeface="Arial" panose="020B0604020202020204" pitchFamily="34" charset="0"/>
              <a:buChar char="•"/>
            </a:pPr>
            <a:r>
              <a:rPr lang="en-US" dirty="0" smtClean="0"/>
              <a:t>Banking</a:t>
            </a:r>
          </a:p>
          <a:p>
            <a:pPr marL="285750" indent="-285750">
              <a:buFont typeface="Arial" panose="020B0604020202020204" pitchFamily="34" charset="0"/>
              <a:buChar char="•"/>
            </a:pPr>
            <a:r>
              <a:rPr lang="en-US" dirty="0" smtClean="0"/>
              <a:t>Secure </a:t>
            </a:r>
            <a:r>
              <a:rPr lang="en-US" dirty="0"/>
              <a:t>tracking system </a:t>
            </a:r>
          </a:p>
          <a:p>
            <a:pPr marL="285750" indent="-285750">
              <a:buFont typeface="Arial" panose="020B0604020202020204" pitchFamily="34" charset="0"/>
              <a:buChar char="•"/>
            </a:pPr>
            <a:r>
              <a:rPr lang="en-US" dirty="0" smtClean="0"/>
              <a:t>Secure </a:t>
            </a:r>
            <a:r>
              <a:rPr lang="en-US" dirty="0"/>
              <a:t>Audit system</a:t>
            </a:r>
            <a:endParaRPr lang="en-GB" dirty="0"/>
          </a:p>
        </p:txBody>
      </p:sp>
      <p:sp>
        <p:nvSpPr>
          <p:cNvPr id="12" name="TextBox 11"/>
          <p:cNvSpPr txBox="1"/>
          <p:nvPr/>
        </p:nvSpPr>
        <p:spPr>
          <a:xfrm>
            <a:off x="1040139" y="3150033"/>
            <a:ext cx="3754418" cy="1754326"/>
          </a:xfrm>
          <a:prstGeom prst="rect">
            <a:avLst/>
          </a:prstGeom>
          <a:noFill/>
        </p:spPr>
        <p:txBody>
          <a:bodyPr wrap="square" rtlCol="0">
            <a:spAutoFit/>
          </a:bodyPr>
          <a:lstStyle/>
          <a:p>
            <a:r>
              <a:rPr lang="en-US" b="1" dirty="0"/>
              <a:t>Payment </a:t>
            </a:r>
          </a:p>
          <a:p>
            <a:pPr marL="285750" indent="-285750">
              <a:buFont typeface="Arial" panose="020B0604020202020204" pitchFamily="34" charset="0"/>
              <a:buChar char="•"/>
            </a:pPr>
            <a:r>
              <a:rPr lang="en-US" dirty="0" smtClean="0"/>
              <a:t>Cash </a:t>
            </a:r>
            <a:r>
              <a:rPr lang="en-US" dirty="0"/>
              <a:t>/ Card / Contactless </a:t>
            </a:r>
          </a:p>
          <a:p>
            <a:pPr marL="285750" indent="-285750">
              <a:buFont typeface="Arial" panose="020B0604020202020204" pitchFamily="34" charset="0"/>
              <a:buChar char="•"/>
            </a:pPr>
            <a:r>
              <a:rPr lang="en-US" dirty="0" smtClean="0"/>
              <a:t>Pay </a:t>
            </a:r>
            <a:r>
              <a:rPr lang="en-US" dirty="0"/>
              <a:t>by phone </a:t>
            </a:r>
          </a:p>
          <a:p>
            <a:pPr marL="285750" indent="-285750">
              <a:buFont typeface="Arial" panose="020B0604020202020204" pitchFamily="34" charset="0"/>
              <a:buChar char="•"/>
            </a:pPr>
            <a:r>
              <a:rPr lang="en-US" dirty="0" smtClean="0"/>
              <a:t>Internet </a:t>
            </a:r>
          </a:p>
          <a:p>
            <a:pPr marL="285750" indent="-285750">
              <a:buFont typeface="Arial" panose="020B0604020202020204" pitchFamily="34" charset="0"/>
              <a:buChar char="•"/>
            </a:pPr>
            <a:r>
              <a:rPr lang="en-US" dirty="0" smtClean="0"/>
              <a:t>Through </a:t>
            </a:r>
            <a:r>
              <a:rPr lang="en-US" dirty="0"/>
              <a:t>the office </a:t>
            </a:r>
          </a:p>
          <a:p>
            <a:pPr marL="285750" indent="-285750">
              <a:buFont typeface="Arial" panose="020B0604020202020204" pitchFamily="34" charset="0"/>
              <a:buChar char="•"/>
            </a:pPr>
            <a:r>
              <a:rPr lang="en-US" dirty="0" err="1" smtClean="0"/>
              <a:t>Cheques</a:t>
            </a:r>
            <a:endParaRPr lang="en-US" dirty="0"/>
          </a:p>
        </p:txBody>
      </p:sp>
      <p:sp>
        <p:nvSpPr>
          <p:cNvPr id="13" name="TextBox 12"/>
          <p:cNvSpPr txBox="1"/>
          <p:nvPr/>
        </p:nvSpPr>
        <p:spPr>
          <a:xfrm>
            <a:off x="1242508" y="5050524"/>
            <a:ext cx="3334871" cy="1200329"/>
          </a:xfrm>
          <a:prstGeom prst="rect">
            <a:avLst/>
          </a:prstGeom>
          <a:noFill/>
        </p:spPr>
        <p:txBody>
          <a:bodyPr wrap="square" rtlCol="0">
            <a:spAutoFit/>
          </a:bodyPr>
          <a:lstStyle/>
          <a:p>
            <a:r>
              <a:rPr lang="en-GB" b="1" dirty="0"/>
              <a:t>Car park maintenance </a:t>
            </a:r>
          </a:p>
          <a:p>
            <a:pPr marL="285750" indent="-285750">
              <a:buFont typeface="Arial" panose="020B0604020202020204" pitchFamily="34" charset="0"/>
              <a:buChar char="•"/>
            </a:pPr>
            <a:r>
              <a:rPr lang="en-GB" dirty="0" smtClean="0"/>
              <a:t>Machine maintenance</a:t>
            </a:r>
          </a:p>
          <a:p>
            <a:pPr marL="285750" indent="-285750">
              <a:buFont typeface="Arial" panose="020B0604020202020204" pitchFamily="34" charset="0"/>
              <a:buChar char="•"/>
            </a:pPr>
            <a:r>
              <a:rPr lang="en-GB" dirty="0" smtClean="0"/>
              <a:t>Signage </a:t>
            </a:r>
          </a:p>
          <a:p>
            <a:pPr marL="285750" indent="-285750">
              <a:buFont typeface="Arial" panose="020B0604020202020204" pitchFamily="34" charset="0"/>
              <a:buChar char="•"/>
            </a:pPr>
            <a:r>
              <a:rPr lang="en-GB" dirty="0" smtClean="0"/>
              <a:t>White </a:t>
            </a:r>
            <a:r>
              <a:rPr lang="en-GB" dirty="0"/>
              <a:t>lining </a:t>
            </a:r>
          </a:p>
        </p:txBody>
      </p:sp>
      <p:cxnSp>
        <p:nvCxnSpPr>
          <p:cNvPr id="27" name="Straight Connector 26"/>
          <p:cNvCxnSpPr/>
          <p:nvPr/>
        </p:nvCxnSpPr>
        <p:spPr>
          <a:xfrm>
            <a:off x="5454127" y="-1452282"/>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4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dirty="0" smtClean="0">
                <a:solidFill>
                  <a:schemeClr val="tx1">
                    <a:lumMod val="75000"/>
                    <a:lumOff val="25000"/>
                  </a:schemeClr>
                </a:solidFill>
              </a:rPr>
              <a:t>Signage</a:t>
            </a:r>
            <a:endParaRPr lang="en-GB" sz="7200" dirty="0">
              <a:solidFill>
                <a:schemeClr val="tx1">
                  <a:lumMod val="75000"/>
                  <a:lumOff val="25000"/>
                </a:schemeClr>
              </a:solidFill>
            </a:endParaRPr>
          </a:p>
        </p:txBody>
      </p:sp>
      <p:sp>
        <p:nvSpPr>
          <p:cNvPr id="3" name="Content Placeholder 2"/>
          <p:cNvSpPr>
            <a:spLocks noGrp="1"/>
          </p:cNvSpPr>
          <p:nvPr>
            <p:ph idx="1"/>
          </p:nvPr>
        </p:nvSpPr>
        <p:spPr>
          <a:xfrm>
            <a:off x="1371600" y="1882588"/>
            <a:ext cx="6201784" cy="3984812"/>
          </a:xfrm>
        </p:spPr>
        <p:txBody>
          <a:bodyPr/>
          <a:lstStyle/>
          <a:p>
            <a:pPr marL="0" indent="0">
              <a:buNone/>
            </a:pPr>
            <a:r>
              <a:rPr lang="en-GB" sz="3600" b="1" dirty="0" smtClean="0">
                <a:solidFill>
                  <a:schemeClr val="tx1">
                    <a:lumMod val="75000"/>
                    <a:lumOff val="25000"/>
                  </a:schemeClr>
                </a:solidFill>
              </a:rPr>
              <a:t>Entrance and Tariff Sign</a:t>
            </a:r>
          </a:p>
          <a:p>
            <a:pPr marL="0" indent="0">
              <a:buNone/>
            </a:pPr>
            <a:r>
              <a:rPr lang="en-US" sz="2800" dirty="0">
                <a:solidFill>
                  <a:schemeClr val="tx1">
                    <a:lumMod val="75000"/>
                    <a:lumOff val="25000"/>
                  </a:schemeClr>
                </a:solidFill>
              </a:rPr>
              <a:t>Please see </a:t>
            </a:r>
            <a:r>
              <a:rPr lang="en-US" sz="2800" dirty="0" smtClean="0">
                <a:solidFill>
                  <a:schemeClr val="tx1">
                    <a:lumMod val="75000"/>
                    <a:lumOff val="25000"/>
                  </a:schemeClr>
                </a:solidFill>
              </a:rPr>
              <a:t>to the right, </a:t>
            </a:r>
            <a:r>
              <a:rPr lang="en-US" sz="2800" dirty="0">
                <a:solidFill>
                  <a:schemeClr val="tx1">
                    <a:lumMod val="75000"/>
                    <a:lumOff val="25000"/>
                  </a:schemeClr>
                </a:solidFill>
              </a:rPr>
              <a:t>examples of our car park signage, all signage  is uniquely designed for each site. Signage is dual branded  and features in the client colour.</a:t>
            </a:r>
          </a:p>
          <a:p>
            <a:pPr marL="0" indent="0">
              <a:buNone/>
            </a:pPr>
            <a:endParaRPr lang="en-GB" b="1" dirty="0"/>
          </a:p>
        </p:txBody>
      </p:sp>
      <p:pic>
        <p:nvPicPr>
          <p:cNvPr id="6" name="Picture 5"/>
          <p:cNvPicPr>
            <a:picLocks noChangeAspect="1"/>
          </p:cNvPicPr>
          <p:nvPr/>
        </p:nvPicPr>
        <p:blipFill>
          <a:blip r:embed="rId2"/>
          <a:stretch>
            <a:fillRect/>
          </a:stretch>
        </p:blipFill>
        <p:spPr>
          <a:xfrm>
            <a:off x="7573384" y="1277039"/>
            <a:ext cx="3755461" cy="4999153"/>
          </a:xfrm>
          <a:prstGeom prst="rect">
            <a:avLst/>
          </a:prstGeom>
        </p:spPr>
      </p:pic>
      <p:sp>
        <p:nvSpPr>
          <p:cNvPr id="7" name="TextBox 6"/>
          <p:cNvSpPr txBox="1"/>
          <p:nvPr/>
        </p:nvSpPr>
        <p:spPr>
          <a:xfrm>
            <a:off x="7573384" y="750587"/>
            <a:ext cx="3656328" cy="461665"/>
          </a:xfrm>
          <a:prstGeom prst="rect">
            <a:avLst/>
          </a:prstGeom>
          <a:noFill/>
        </p:spPr>
        <p:txBody>
          <a:bodyPr wrap="square" rtlCol="0">
            <a:spAutoFit/>
          </a:bodyPr>
          <a:lstStyle/>
          <a:p>
            <a:pPr algn="ctr"/>
            <a:r>
              <a:rPr lang="en-GB" sz="2400" b="1" dirty="0" smtClean="0">
                <a:solidFill>
                  <a:schemeClr val="tx1">
                    <a:lumMod val="75000"/>
                    <a:lumOff val="25000"/>
                  </a:schemeClr>
                </a:solidFill>
              </a:rPr>
              <a:t>Tariff Sign</a:t>
            </a:r>
            <a:endParaRPr lang="en-GB" sz="2400" b="1" dirty="0">
              <a:solidFill>
                <a:schemeClr val="tx1">
                  <a:lumMod val="75000"/>
                  <a:lumOff val="25000"/>
                </a:schemeClr>
              </a:solidFill>
            </a:endParaRPr>
          </a:p>
        </p:txBody>
      </p:sp>
    </p:spTree>
    <p:extLst>
      <p:ext uri="{BB962C8B-B14F-4D97-AF65-F5344CB8AC3E}">
        <p14:creationId xmlns:p14="http://schemas.microsoft.com/office/powerpoint/2010/main" val="266559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5400000">
            <a:off x="5349364" y="454449"/>
            <a:ext cx="5066478" cy="7180601"/>
          </a:xfrm>
          <a:prstGeom prst="rect">
            <a:avLst/>
          </a:prstGeom>
        </p:spPr>
      </p:pic>
      <p:sp>
        <p:nvSpPr>
          <p:cNvPr id="7" name="TextBox 6"/>
          <p:cNvSpPr txBox="1"/>
          <p:nvPr/>
        </p:nvSpPr>
        <p:spPr>
          <a:xfrm>
            <a:off x="903642" y="419548"/>
            <a:ext cx="9875520" cy="707886"/>
          </a:xfrm>
          <a:prstGeom prst="rect">
            <a:avLst/>
          </a:prstGeom>
          <a:noFill/>
        </p:spPr>
        <p:txBody>
          <a:bodyPr wrap="square" rtlCol="0">
            <a:spAutoFit/>
          </a:bodyPr>
          <a:lstStyle/>
          <a:p>
            <a:r>
              <a:rPr lang="en-GB" sz="4000" b="1" dirty="0" smtClean="0">
                <a:solidFill>
                  <a:schemeClr val="tx1">
                    <a:lumMod val="65000"/>
                    <a:lumOff val="35000"/>
                  </a:schemeClr>
                </a:solidFill>
              </a:rPr>
              <a:t>The Rattler, Newcastle-Upon-Tyne Case Study</a:t>
            </a:r>
            <a:endParaRPr lang="en-GB" sz="4000" b="1" dirty="0">
              <a:solidFill>
                <a:schemeClr val="tx1">
                  <a:lumMod val="65000"/>
                  <a:lumOff val="35000"/>
                </a:schemeClr>
              </a:solidFill>
            </a:endParaRPr>
          </a:p>
        </p:txBody>
      </p:sp>
      <p:sp>
        <p:nvSpPr>
          <p:cNvPr id="9" name="Rectangle 8"/>
          <p:cNvSpPr/>
          <p:nvPr/>
        </p:nvSpPr>
        <p:spPr>
          <a:xfrm>
            <a:off x="903642" y="2560321"/>
            <a:ext cx="3259567" cy="2677656"/>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tx1">
                    <a:lumMod val="65000"/>
                    <a:lumOff val="35000"/>
                  </a:schemeClr>
                </a:solidFill>
              </a:rPr>
              <a:t>Free survey and </a:t>
            </a:r>
            <a:r>
              <a:rPr lang="en-US" sz="2400" dirty="0" smtClean="0">
                <a:solidFill>
                  <a:schemeClr val="tx1">
                    <a:lumMod val="65000"/>
                    <a:lumOff val="35000"/>
                  </a:schemeClr>
                </a:solidFill>
              </a:rPr>
              <a:t>installation</a:t>
            </a:r>
            <a:endParaRPr lang="en-US" sz="2400" dirty="0">
              <a:solidFill>
                <a:schemeClr val="tx1">
                  <a:lumMod val="65000"/>
                  <a:lumOff val="35000"/>
                </a:schemeClr>
              </a:solidFill>
            </a:endParaRPr>
          </a:p>
          <a:p>
            <a:pPr marL="342900" indent="-342900">
              <a:buFont typeface="Arial" panose="020B0604020202020204" pitchFamily="34" charset="0"/>
              <a:buChar char="•"/>
            </a:pPr>
            <a:r>
              <a:rPr lang="en-US" sz="2400" dirty="0">
                <a:solidFill>
                  <a:schemeClr val="tx1">
                    <a:lumMod val="65000"/>
                    <a:lumOff val="35000"/>
                  </a:schemeClr>
                </a:solidFill>
              </a:rPr>
              <a:t>Reliable cameras and latest payment  terminal</a:t>
            </a:r>
          </a:p>
          <a:p>
            <a:pPr marL="342900" indent="-342900">
              <a:buFont typeface="Arial" panose="020B0604020202020204" pitchFamily="34" charset="0"/>
              <a:buChar char="•"/>
            </a:pPr>
            <a:r>
              <a:rPr lang="en-US" sz="2400" dirty="0">
                <a:solidFill>
                  <a:schemeClr val="tx1">
                    <a:lumMod val="65000"/>
                    <a:lumOff val="35000"/>
                  </a:schemeClr>
                </a:solidFill>
              </a:rPr>
              <a:t>Increased security</a:t>
            </a:r>
          </a:p>
          <a:p>
            <a:pPr marL="342900" indent="-342900">
              <a:buFont typeface="Arial" panose="020B0604020202020204" pitchFamily="34" charset="0"/>
              <a:buChar char="•"/>
            </a:pPr>
            <a:r>
              <a:rPr lang="en-US" sz="2400" dirty="0">
                <a:solidFill>
                  <a:schemeClr val="tx1">
                    <a:lumMod val="65000"/>
                    <a:lumOff val="35000"/>
                  </a:schemeClr>
                </a:solidFill>
              </a:rPr>
              <a:t>Pay on exit or arrival</a:t>
            </a:r>
          </a:p>
        </p:txBody>
      </p:sp>
    </p:spTree>
    <p:extLst>
      <p:ext uri="{BB962C8B-B14F-4D97-AF65-F5344CB8AC3E}">
        <p14:creationId xmlns:p14="http://schemas.microsoft.com/office/powerpoint/2010/main" val="52013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99883" y="932330"/>
            <a:ext cx="4540624" cy="769441"/>
          </a:xfrm>
          <a:prstGeom prst="rect">
            <a:avLst/>
          </a:prstGeom>
          <a:noFill/>
        </p:spPr>
        <p:txBody>
          <a:bodyPr wrap="square" rtlCol="0">
            <a:spAutoFit/>
          </a:bodyPr>
          <a:lstStyle/>
          <a:p>
            <a:r>
              <a:rPr lang="en-GB" sz="4400" dirty="0" smtClean="0"/>
              <a:t>CONTACT</a:t>
            </a:r>
            <a:r>
              <a:rPr lang="en-GB" dirty="0" smtClean="0"/>
              <a:t> </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791" y="3351278"/>
            <a:ext cx="6515100" cy="2486025"/>
          </a:xfrm>
          <a:prstGeom prst="rect">
            <a:avLst/>
          </a:prstGeom>
        </p:spPr>
      </p:pic>
      <p:sp>
        <p:nvSpPr>
          <p:cNvPr id="4" name="TextBox 3"/>
          <p:cNvSpPr txBox="1"/>
          <p:nvPr/>
        </p:nvSpPr>
        <p:spPr>
          <a:xfrm>
            <a:off x="1344706" y="1966701"/>
            <a:ext cx="4155141" cy="1200329"/>
          </a:xfrm>
          <a:prstGeom prst="rect">
            <a:avLst/>
          </a:prstGeom>
          <a:noFill/>
        </p:spPr>
        <p:txBody>
          <a:bodyPr wrap="square" rtlCol="0">
            <a:spAutoFit/>
          </a:bodyPr>
          <a:lstStyle/>
          <a:p>
            <a:r>
              <a:rPr lang="en-US" dirty="0"/>
              <a:t>If you would like to discuss this further or to find out more about our services, please get in touch:</a:t>
            </a:r>
          </a:p>
          <a:p>
            <a:endParaRPr lang="en-GB" dirty="0"/>
          </a:p>
        </p:txBody>
      </p:sp>
      <p:sp>
        <p:nvSpPr>
          <p:cNvPr id="5" name="TextBox 4"/>
          <p:cNvSpPr txBox="1"/>
          <p:nvPr/>
        </p:nvSpPr>
        <p:spPr>
          <a:xfrm>
            <a:off x="7906869" y="4186551"/>
            <a:ext cx="4370295" cy="923330"/>
          </a:xfrm>
          <a:prstGeom prst="rect">
            <a:avLst/>
          </a:prstGeom>
          <a:noFill/>
        </p:spPr>
        <p:txBody>
          <a:bodyPr wrap="square" rtlCol="0">
            <a:spAutoFit/>
          </a:bodyPr>
          <a:lstStyle/>
          <a:p>
            <a:r>
              <a:rPr lang="en-GB" dirty="0" smtClean="0"/>
              <a:t>For more information please visit:</a:t>
            </a:r>
          </a:p>
          <a:p>
            <a:endParaRPr lang="en-GB" dirty="0"/>
          </a:p>
          <a:p>
            <a:r>
              <a:rPr lang="en-GB" dirty="0" smtClean="0"/>
              <a:t>          </a:t>
            </a:r>
            <a:r>
              <a:rPr lang="en-GB" dirty="0" smtClean="0">
                <a:solidFill>
                  <a:srgbClr val="0070C0"/>
                </a:solidFill>
              </a:rPr>
              <a:t>www.future-parking.co.uk</a:t>
            </a:r>
            <a:endParaRPr lang="en-GB" dirty="0">
              <a:solidFill>
                <a:srgbClr val="0070C0"/>
              </a:solidFill>
            </a:endParaRPr>
          </a:p>
        </p:txBody>
      </p:sp>
      <p:sp>
        <p:nvSpPr>
          <p:cNvPr id="6" name="TextBox 5"/>
          <p:cNvSpPr txBox="1"/>
          <p:nvPr/>
        </p:nvSpPr>
        <p:spPr>
          <a:xfrm>
            <a:off x="7848599" y="5230904"/>
            <a:ext cx="4087906" cy="923330"/>
          </a:xfrm>
          <a:prstGeom prst="rect">
            <a:avLst/>
          </a:prstGeom>
          <a:noFill/>
        </p:spPr>
        <p:txBody>
          <a:bodyPr wrap="square" rtlCol="0">
            <a:spAutoFit/>
          </a:bodyPr>
          <a:lstStyle/>
          <a:p>
            <a:r>
              <a:rPr lang="en-GB" dirty="0" smtClean="0"/>
              <a:t>               Tel: 01789 201606</a:t>
            </a:r>
          </a:p>
          <a:p>
            <a:endParaRPr lang="en-GB" dirty="0"/>
          </a:p>
          <a:p>
            <a:r>
              <a:rPr lang="en-GB" dirty="0" smtClean="0"/>
              <a:t>Email: enquiries@future-parking.co.uk</a:t>
            </a:r>
            <a:endParaRPr lang="en-GB" dirty="0"/>
          </a:p>
        </p:txBody>
      </p:sp>
    </p:spTree>
    <p:extLst>
      <p:ext uri="{BB962C8B-B14F-4D97-AF65-F5344CB8AC3E}">
        <p14:creationId xmlns:p14="http://schemas.microsoft.com/office/powerpoint/2010/main" val="3701945587"/>
      </p:ext>
    </p:extLst>
  </p:cSld>
  <p:clrMapOvr>
    <a:masterClrMapping/>
  </p:clrMapOvr>
</p:sld>
</file>

<file path=ppt/theme/theme1.xml><?xml version="1.0" encoding="utf-8"?>
<a:theme xmlns:a="http://schemas.openxmlformats.org/drawingml/2006/main" name="Crop">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
  <TotalTime>3146</TotalTime>
  <Words>620</Words>
  <Application>Microsoft Office PowerPoint</Application>
  <PresentationFormat>Widescreen</PresentationFormat>
  <Paragraphs>85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Franklin Gothic Book</vt:lpstr>
      <vt:lpstr>Crop</vt:lpstr>
      <vt:lpstr>Future Parking</vt:lpstr>
      <vt:lpstr>Who are Future Parking and what do we offer?</vt:lpstr>
      <vt:lpstr>Future Parking work in partnership with you:</vt:lpstr>
      <vt:lpstr>Method</vt:lpstr>
      <vt:lpstr>ANPR </vt:lpstr>
      <vt:lpstr>PowerPoint Presentation</vt:lpstr>
      <vt:lpstr>Signage</vt:lpstr>
      <vt:lpstr>PowerPoint Presentation</vt:lpstr>
      <vt:lpstr>PowerPoint Presentation</vt:lpstr>
    </vt:vector>
  </TitlesOfParts>
  <Company>Future Parking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Parking</dc:title>
  <dc:creator>Josh Stacey</dc:creator>
  <cp:lastModifiedBy>Joe Evans</cp:lastModifiedBy>
  <cp:revision>29</cp:revision>
  <dcterms:created xsi:type="dcterms:W3CDTF">2018-06-19T09:17:12Z</dcterms:created>
  <dcterms:modified xsi:type="dcterms:W3CDTF">2018-06-21T15:32:51Z</dcterms:modified>
</cp:coreProperties>
</file>